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72" r:id="rId2"/>
    <p:sldId id="256" r:id="rId3"/>
    <p:sldId id="258" r:id="rId4"/>
    <p:sldId id="257" r:id="rId5"/>
    <p:sldId id="260" r:id="rId6"/>
    <p:sldId id="267" r:id="rId7"/>
    <p:sldId id="261" r:id="rId8"/>
    <p:sldId id="269" r:id="rId9"/>
    <p:sldId id="262" r:id="rId10"/>
    <p:sldId id="263" r:id="rId11"/>
    <p:sldId id="265" r:id="rId12"/>
    <p:sldId id="266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595" autoAdjust="0"/>
  </p:normalViewPr>
  <p:slideViewPr>
    <p:cSldViewPr>
      <p:cViewPr>
        <p:scale>
          <a:sx n="77" d="100"/>
          <a:sy n="77" d="100"/>
        </p:scale>
        <p:origin x="-116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B7784C-A3E0-4753-B288-4E9C85429291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2F69B6-4D4E-4395-8E5F-ADFA087A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Saima</a:t>
            </a:r>
            <a:r>
              <a:rPr lang="en-US" dirty="0" smtClean="0"/>
              <a:t> </a:t>
            </a:r>
            <a:r>
              <a:rPr lang="en-US" dirty="0" err="1" smtClean="0"/>
              <a:t>irm</a:t>
            </a:r>
            <a:r>
              <a:rPr lang="en-US" dirty="0" smtClean="0"/>
              <a:t> mirza </a:t>
            </a:r>
            <a:br>
              <a:rPr lang="en-US" dirty="0" smtClean="0"/>
            </a:br>
            <a:r>
              <a:rPr lang="en-US" dirty="0" smtClean="0"/>
              <a:t>Assistant lecturer</a:t>
            </a:r>
            <a:br>
              <a:rPr lang="en-US" dirty="0" smtClean="0"/>
            </a:br>
            <a:r>
              <a:rPr lang="en-US" dirty="0" smtClean="0"/>
              <a:t>Govt. </a:t>
            </a:r>
            <a:r>
              <a:rPr lang="en-US" dirty="0" err="1" smtClean="0"/>
              <a:t>Pg</a:t>
            </a:r>
            <a:r>
              <a:rPr lang="en-US" dirty="0" smtClean="0"/>
              <a:t> College, </a:t>
            </a:r>
            <a:r>
              <a:rPr lang="en-US" dirty="0" err="1" smtClean="0"/>
              <a:t>Rajouri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0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compound  exhibits activity from 2 to 19 times higher than </a:t>
            </a:r>
            <a:r>
              <a:rPr lang="en-US" dirty="0" err="1" smtClean="0"/>
              <a:t>cisplatin</a:t>
            </a:r>
            <a:r>
              <a:rPr lang="en-US" dirty="0" smtClean="0"/>
              <a:t> for investigated cell lines (</a:t>
            </a:r>
            <a:r>
              <a:rPr lang="en-US" i="1" dirty="0" smtClean="0"/>
              <a:t>e.g. for breast cancer cell line).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Polynuclear</a:t>
            </a:r>
            <a:r>
              <a:rPr lang="en-US" dirty="0" smtClean="0"/>
              <a:t> copper (I) complexes,  possessed in their coordination sphere both pyridine-type and </a:t>
            </a:r>
            <a:r>
              <a:rPr lang="en-US" dirty="0" err="1" smtClean="0"/>
              <a:t>phospine</a:t>
            </a:r>
            <a:r>
              <a:rPr lang="en-US" dirty="0" smtClean="0"/>
              <a:t>-type </a:t>
            </a:r>
            <a:r>
              <a:rPr lang="en-US" dirty="0" err="1" smtClean="0"/>
              <a:t>ligands</a:t>
            </a:r>
            <a:r>
              <a:rPr lang="en-US" dirty="0" smtClean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More than 2 - 8% of world’s population is suffering from diabetes.</a:t>
            </a:r>
          </a:p>
          <a:p>
            <a:r>
              <a:rPr lang="en-US" dirty="0" smtClean="0"/>
              <a:t>Scientists are looking for alternative approaches for the treatment of diabetes.</a:t>
            </a:r>
          </a:p>
          <a:p>
            <a:r>
              <a:rPr lang="en-US" dirty="0" smtClean="0"/>
              <a:t> Control of the glucose level in the blood plasma has been achieved by administration </a:t>
            </a:r>
            <a:r>
              <a:rPr lang="en-US" b="1" dirty="0" smtClean="0"/>
              <a:t>of vanadium and zinc </a:t>
            </a:r>
            <a:r>
              <a:rPr lang="en-US" dirty="0" smtClean="0"/>
              <a:t>in form of inorganic salts.</a:t>
            </a:r>
          </a:p>
          <a:p>
            <a:r>
              <a:rPr lang="en-US" b="1" dirty="0" smtClean="0"/>
              <a:t>Vanadium complexes </a:t>
            </a:r>
            <a:r>
              <a:rPr lang="en-US" dirty="0" smtClean="0"/>
              <a:t>with organic </a:t>
            </a:r>
            <a:r>
              <a:rPr lang="en-US" dirty="0" err="1" smtClean="0"/>
              <a:t>ligands</a:t>
            </a:r>
            <a:r>
              <a:rPr lang="en-US" dirty="0" smtClean="0"/>
              <a:t> have proved to be less toxic, with improved solubility and </a:t>
            </a:r>
            <a:r>
              <a:rPr lang="en-US" dirty="0" err="1" smtClean="0"/>
              <a:t>lipophilicity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a number of vanadium complexes that have been developed, all of which have insulin-mimetic properties. </a:t>
            </a:r>
          </a:p>
          <a:p>
            <a:r>
              <a:rPr lang="en-US" b="1" dirty="0" smtClean="0"/>
              <a:t> Chromium </a:t>
            </a:r>
            <a:r>
              <a:rPr lang="en-US" dirty="0" smtClean="0"/>
              <a:t>supplementation significantly improved </a:t>
            </a:r>
            <a:r>
              <a:rPr lang="en-US" dirty="0" err="1" smtClean="0"/>
              <a:t>glycemia</a:t>
            </a:r>
            <a:r>
              <a:rPr lang="en-US" dirty="0" smtClean="0"/>
              <a:t> among patients with diabetes but do not show any significant effect on glucose metabolism in healthy individuals.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Higher zinc intake </a:t>
            </a:r>
            <a:r>
              <a:rPr lang="en-US" dirty="0" smtClean="0"/>
              <a:t>has also been associated with a slightly lower risk of </a:t>
            </a:r>
            <a:r>
              <a:rPr lang="en-US" dirty="0" err="1" smtClean="0"/>
              <a:t>diabeties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 Metal as anti-diabetic agent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 Silver have been used for years as anti microbial agents.</a:t>
            </a:r>
          </a:p>
          <a:p>
            <a:r>
              <a:rPr lang="en-US" dirty="0" smtClean="0"/>
              <a:t> Has low toxicity as compared to other transition metals.</a:t>
            </a:r>
          </a:p>
          <a:p>
            <a:r>
              <a:rPr lang="en-US" dirty="0" smtClean="0"/>
              <a:t> Silver nitrate is still given to the infants to prevent the development of </a:t>
            </a:r>
            <a:r>
              <a:rPr lang="en-US" dirty="0" err="1" smtClean="0"/>
              <a:t>opthalmia</a:t>
            </a:r>
            <a:r>
              <a:rPr lang="en-US" dirty="0" smtClean="0"/>
              <a:t> </a:t>
            </a:r>
            <a:r>
              <a:rPr lang="en-US" dirty="0" err="1" smtClean="0"/>
              <a:t>neonatorum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of the most commonly used compounds of silver </a:t>
            </a:r>
            <a:r>
              <a:rPr lang="en-US" b="1" dirty="0" smtClean="0"/>
              <a:t>is silver (I) </a:t>
            </a:r>
            <a:r>
              <a:rPr lang="en-US" b="1" dirty="0" err="1" smtClean="0"/>
              <a:t>sulfazine</a:t>
            </a:r>
            <a:r>
              <a:rPr lang="en-US" dirty="0" smtClean="0"/>
              <a:t>; it is used to treat severe burns to prevent them from bacterial infections.</a:t>
            </a:r>
          </a:p>
          <a:p>
            <a:r>
              <a:rPr lang="en-US" dirty="0" err="1" smtClean="0"/>
              <a:t>Chlorohexidine</a:t>
            </a:r>
            <a:r>
              <a:rPr lang="en-US" dirty="0" smtClean="0"/>
              <a:t>- Silver Sulfadiazine is an anti infective metal complex against catheter infections </a:t>
            </a:r>
            <a:r>
              <a:rPr lang="en-US" i="1" dirty="0" smtClean="0"/>
              <a:t>in vivo.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Organometallic</a:t>
            </a:r>
            <a:r>
              <a:rPr lang="en-US" dirty="0" smtClean="0"/>
              <a:t> complexes of Pt, </a:t>
            </a:r>
            <a:r>
              <a:rPr lang="en-US" dirty="0" err="1" smtClean="0"/>
              <a:t>Rh</a:t>
            </a:r>
            <a:r>
              <a:rPr lang="en-US" dirty="0" smtClean="0"/>
              <a:t>, </a:t>
            </a:r>
            <a:r>
              <a:rPr lang="en-US" dirty="0" err="1" smtClean="0"/>
              <a:t>Ir</a:t>
            </a:r>
            <a:r>
              <a:rPr lang="en-US" dirty="0" smtClean="0"/>
              <a:t>, Pd, and Os with active organic molecules have been reported to exhibit </a:t>
            </a:r>
            <a:r>
              <a:rPr lang="en-US" dirty="0" err="1" smtClean="0"/>
              <a:t>trypanocidal</a:t>
            </a:r>
            <a:r>
              <a:rPr lang="en-US" dirty="0" smtClean="0"/>
              <a:t> activity .</a:t>
            </a:r>
          </a:p>
          <a:p>
            <a:r>
              <a:rPr lang="en-US" dirty="0" smtClean="0"/>
              <a:t> An increasing amount of data showing the beneficial use of zinc (Zn) in treating diarrhea continues to emerge from epidemiological and clinical trials.</a:t>
            </a:r>
          </a:p>
          <a:p>
            <a:r>
              <a:rPr lang="en-US" dirty="0" smtClean="0"/>
              <a:t>Nitrogen containing </a:t>
            </a:r>
            <a:r>
              <a:rPr lang="en-US" dirty="0" err="1" smtClean="0"/>
              <a:t>macrocyclic</a:t>
            </a:r>
            <a:r>
              <a:rPr lang="en-US" dirty="0" smtClean="0"/>
              <a:t> complexes of Manganese (II) have shown anti microbial activity. </a:t>
            </a:r>
          </a:p>
          <a:p>
            <a:r>
              <a:rPr lang="en-US" dirty="0" smtClean="0"/>
              <a:t>Many manganese complexes have been screened against a number of pathogenic fungi and bacteria to evaluate their growth and potential.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 metal complexes as Anti infective Agents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Recent advances in medicinal inorganic chemistry gives significant prospects for the utilization of metal complexes in the development anticancer drugs. </a:t>
            </a:r>
          </a:p>
          <a:p>
            <a:r>
              <a:rPr lang="en-US" dirty="0" smtClean="0"/>
              <a:t>Platinum complexes </a:t>
            </a:r>
            <a:r>
              <a:rPr lang="en-US" dirty="0" err="1" smtClean="0"/>
              <a:t>cisplatin</a:t>
            </a:r>
            <a:r>
              <a:rPr lang="en-US" dirty="0" smtClean="0"/>
              <a:t> has proven to be a highly effective chemotherapeutic agent for treating various types of cancers.</a:t>
            </a:r>
          </a:p>
          <a:p>
            <a:r>
              <a:rPr lang="en-US" dirty="0" smtClean="0"/>
              <a:t>Besides the established use to treat arthritis, gold complexes exhibit anticancer property. </a:t>
            </a:r>
          </a:p>
          <a:p>
            <a:r>
              <a:rPr lang="en-US" dirty="0" smtClean="0"/>
              <a:t>Since higher concentrations of copper is a common trademark of many human tumors, targeting tumor cellular copper with copper chelating agents emerged as an exciting new approach in cancer therapy </a:t>
            </a:r>
            <a:r>
              <a:rPr lang="en-US" dirty="0" err="1" smtClean="0"/>
              <a:t>Antiproli-ferative</a:t>
            </a:r>
            <a:r>
              <a:rPr lang="en-US" dirty="0" smtClean="0"/>
              <a:t> activity for cervical cancer cells was proved for copper complexes. </a:t>
            </a:r>
          </a:p>
          <a:p>
            <a:r>
              <a:rPr lang="en-US" dirty="0" smtClean="0"/>
              <a:t>Ruthenium complexes with antitumor activity are also emerging rapidly. Since metals are endowed with unique properties that are absent in conventional carbon-based drugs, the positive trend in anticancer drug discovery can be continued for the design of new metal based drugs.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use of transition metal complexes as therapeutic compounds has become more and more pronounced.</a:t>
            </a:r>
          </a:p>
          <a:p>
            <a:r>
              <a:rPr lang="en-US" dirty="0" smtClean="0"/>
              <a:t>These complexes offer a great diversity in their action; they do not only have anti-cancer properties but have also been used as anti-inflammatory, anti-infective and anti diabetic compounds. </a:t>
            </a:r>
          </a:p>
          <a:p>
            <a:r>
              <a:rPr lang="en-US" dirty="0" smtClean="0"/>
              <a:t>Development of transition metal complexes as drugs is not an easy task; considerable effort is required to get a compound of interest. </a:t>
            </a:r>
          </a:p>
          <a:p>
            <a:r>
              <a:rPr lang="en-US" dirty="0" smtClean="0"/>
              <a:t>Beside all these limitations and side effects transition metal complexes are still the most widely used chemotherapeutic agents and make a large contribution to medicinal therapeutics in a way that is, unimaginable in few years back.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 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                              </a:t>
            </a:r>
            <a:r>
              <a:rPr lang="en-IN" sz="6000" dirty="0" smtClean="0">
                <a:solidFill>
                  <a:srgbClr val="FF0000"/>
                </a:solidFill>
              </a:rPr>
              <a:t>Thanks </a:t>
            </a:r>
            <a:endParaRPr lang="en-IN" sz="6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1242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Transition Metal complexes </a:t>
            </a:r>
            <a:r>
              <a:rPr lang="en-US" sz="5300" dirty="0"/>
              <a:t>and </a:t>
            </a:r>
            <a:r>
              <a:rPr lang="en-US" sz="5300"/>
              <a:t>their </a:t>
            </a:r>
            <a:r>
              <a:rPr lang="en-US" sz="5300" smtClean="0"/>
              <a:t>applications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600" b="1" i="1" spc="-150" dirty="0" smtClean="0"/>
              <a:t>                                                             </a:t>
            </a:r>
            <a:r>
              <a:rPr lang="en-US" sz="3600" b="1" i="1" spc="-150" dirty="0" smtClean="0"/>
              <a:t> .                                           </a:t>
            </a:r>
            <a:endParaRPr lang="en-US" sz="3600" b="1" i="1" spc="-150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i="1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/>
              <a:t>Metal as anticancer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/>
              <a:t>Transition metal as neurological drugs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/>
              <a:t>Transition Metal  as anti-diabetic agent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/>
              <a:t>Transition Metal complexes as anti-infective Agent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/>
              <a:t>conclusion</a:t>
            </a:r>
            <a:endParaRPr lang="en-US" b="1" i="1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contents inside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 </a:t>
            </a:r>
            <a:r>
              <a:rPr lang="en-US" dirty="0" smtClean="0"/>
              <a:t>Metal </a:t>
            </a:r>
            <a:r>
              <a:rPr lang="en-US" dirty="0"/>
              <a:t>complex or coordination compound is </a:t>
            </a:r>
            <a:r>
              <a:rPr lang="en-US" dirty="0" smtClean="0"/>
              <a:t>a structure </a:t>
            </a:r>
            <a:r>
              <a:rPr lang="en-US" dirty="0"/>
              <a:t>consisting of a central metal atom, bonded to </a:t>
            </a:r>
            <a:r>
              <a:rPr lang="en-US" dirty="0" smtClean="0"/>
              <a:t>a surrounding </a:t>
            </a:r>
            <a:r>
              <a:rPr lang="en-US" dirty="0"/>
              <a:t>array of molecules or anions. </a:t>
            </a:r>
            <a:endParaRPr lang="en-US" dirty="0" smtClean="0"/>
          </a:p>
          <a:p>
            <a:r>
              <a:rPr lang="en-US" dirty="0" err="1" smtClean="0"/>
              <a:t>Sophus</a:t>
            </a:r>
            <a:r>
              <a:rPr lang="en-US" dirty="0" smtClean="0"/>
              <a:t> Jorgensen in </a:t>
            </a:r>
            <a:r>
              <a:rPr lang="en-US" dirty="0"/>
              <a:t>Denmark synthesized metal conjugates for </a:t>
            </a:r>
            <a:r>
              <a:rPr lang="en-US" dirty="0" smtClean="0"/>
              <a:t>the first </a:t>
            </a:r>
            <a:r>
              <a:rPr lang="en-US" dirty="0"/>
              <a:t>time in the mid 1870’s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1893 the major </a:t>
            </a:r>
            <a:r>
              <a:rPr lang="en-US" dirty="0" smtClean="0"/>
              <a:t>breakthrough in </a:t>
            </a:r>
            <a:r>
              <a:rPr lang="en-US" dirty="0"/>
              <a:t>this field was occurred when Alfred </a:t>
            </a:r>
            <a:r>
              <a:rPr lang="en-US" dirty="0" smtClean="0"/>
              <a:t>Werner investigated </a:t>
            </a:r>
            <a:r>
              <a:rPr lang="en-US" dirty="0"/>
              <a:t>a series of compounds, which </a:t>
            </a:r>
            <a:r>
              <a:rPr lang="en-US" dirty="0" smtClean="0"/>
              <a:t>contained cobalt</a:t>
            </a:r>
            <a:r>
              <a:rPr lang="en-US" dirty="0"/>
              <a:t>, chlorine and ammonia. 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400" b="1" dirty="0" smtClean="0"/>
              <a:t>Platinum (II) complexes</a:t>
            </a:r>
            <a:r>
              <a:rPr lang="en-US" sz="2400" dirty="0" smtClean="0"/>
              <a:t> has been used as anti cancer drugs since long.</a:t>
            </a:r>
          </a:p>
          <a:p>
            <a:r>
              <a:rPr lang="en-US" sz="2400" dirty="0" smtClean="0"/>
              <a:t> Among them </a:t>
            </a:r>
            <a:r>
              <a:rPr lang="en-US" sz="2400" dirty="0" err="1" smtClean="0"/>
              <a:t>cisplatin</a:t>
            </a:r>
            <a:r>
              <a:rPr lang="en-US" sz="2400" dirty="0" smtClean="0"/>
              <a:t> has proven to be a highly effective chemotherapeutic agent for treating various types of cancers.</a:t>
            </a:r>
          </a:p>
          <a:p>
            <a:r>
              <a:rPr lang="en-US" sz="2400" b="1" dirty="0" smtClean="0"/>
              <a:t> </a:t>
            </a:r>
            <a:r>
              <a:rPr lang="en-US" sz="2800" b="1" dirty="0" err="1" smtClean="0"/>
              <a:t>Cisplatin</a:t>
            </a:r>
            <a:r>
              <a:rPr lang="en-US" sz="2800" dirty="0" smtClean="0"/>
              <a:t>,</a:t>
            </a:r>
            <a:r>
              <a:rPr lang="en-US" sz="2400" dirty="0" smtClean="0"/>
              <a:t> (</a:t>
            </a:r>
            <a:r>
              <a:rPr lang="en-US" sz="2400" dirty="0" err="1" smtClean="0"/>
              <a:t>cis</a:t>
            </a:r>
            <a:r>
              <a:rPr lang="en-US" sz="2400" dirty="0" smtClean="0"/>
              <a:t>-[PtCl2 (NH3)2],</a:t>
            </a:r>
          </a:p>
          <a:p>
            <a:r>
              <a:rPr lang="en-US" sz="2400" dirty="0" smtClean="0"/>
              <a:t> also known as </a:t>
            </a:r>
            <a:r>
              <a:rPr lang="en-US" sz="2400" dirty="0" err="1" smtClean="0"/>
              <a:t>cis</a:t>
            </a:r>
            <a:r>
              <a:rPr lang="en-US" sz="2400" dirty="0" smtClean="0"/>
              <a:t>-DDP </a:t>
            </a:r>
            <a:r>
              <a:rPr lang="en-US" sz="2400" dirty="0" err="1" smtClean="0"/>
              <a:t>i.e</a:t>
            </a:r>
            <a:r>
              <a:rPr lang="en-US" sz="2400" dirty="0" smtClean="0"/>
              <a:t> </a:t>
            </a:r>
            <a:r>
              <a:rPr lang="en-US" sz="2400" dirty="0" err="1" smtClean="0"/>
              <a:t>diamminedichloroplatinum</a:t>
            </a:r>
            <a:r>
              <a:rPr lang="en-US" sz="2400" dirty="0" smtClean="0"/>
              <a:t> (II).</a:t>
            </a:r>
          </a:p>
          <a:p>
            <a:r>
              <a:rPr lang="en-US" sz="2400" dirty="0" smtClean="0"/>
              <a:t>It is used for the treatment of testicular cancer, epithelial ovarian cancer, gestational </a:t>
            </a:r>
            <a:r>
              <a:rPr lang="en-US" sz="2400" dirty="0" err="1" smtClean="0"/>
              <a:t>trophoblastic</a:t>
            </a:r>
            <a:r>
              <a:rPr lang="en-US" sz="2400" dirty="0" smtClean="0"/>
              <a:t> tumors, and small cell lung cancer as well as for cervical, nasopharyngeal, esophageal, and head and neck cancers.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2100" dirty="0" smtClean="0"/>
              <a:t>                                                                 </a:t>
            </a:r>
            <a:r>
              <a:rPr lang="en-US" sz="2100" dirty="0" err="1" smtClean="0"/>
              <a:t>Str</a:t>
            </a:r>
            <a:r>
              <a:rPr lang="en-US" sz="2100" dirty="0" smtClean="0"/>
              <a:t> of </a:t>
            </a:r>
            <a:r>
              <a:rPr lang="en-US" sz="2100" dirty="0" err="1" smtClean="0"/>
              <a:t>cisplatin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 as anticancer</a:t>
            </a:r>
            <a:endParaRPr lang="en-US" dirty="0"/>
          </a:p>
        </p:txBody>
      </p:sp>
      <p:pic>
        <p:nvPicPr>
          <p:cNvPr id="4" name="Picture 3" descr="140px-Cisplatin-stere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4876800"/>
            <a:ext cx="1905000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00px-Cisplatin_synthesi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2458244"/>
            <a:ext cx="5715000" cy="25717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of </a:t>
            </a:r>
            <a:r>
              <a:rPr lang="en-US" dirty="0" err="1" smtClean="0"/>
              <a:t>cisplatin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dirty="0" smtClean="0"/>
              <a:t> </a:t>
            </a:r>
            <a:r>
              <a:rPr lang="en-US" sz="2600" b="1" dirty="0" err="1" smtClean="0"/>
              <a:t>Carboplatin</a:t>
            </a:r>
            <a:r>
              <a:rPr lang="en-US" sz="2400" b="1" dirty="0" smtClean="0"/>
              <a:t>;</a:t>
            </a:r>
          </a:p>
          <a:p>
            <a:r>
              <a:rPr lang="en-US" sz="2400" dirty="0" smtClean="0"/>
              <a:t> is second generation drug which have lesser side effect. </a:t>
            </a:r>
          </a:p>
          <a:p>
            <a:r>
              <a:rPr lang="en-US" sz="2400" dirty="0" smtClean="0"/>
              <a:t> is effective in the treatment of ovarian carcinoma, lung,  head and neck cancers, </a:t>
            </a:r>
          </a:p>
          <a:p>
            <a:r>
              <a:rPr lang="en-US" sz="3000" b="1" dirty="0" smtClean="0"/>
              <a:t> </a:t>
            </a:r>
            <a:r>
              <a:rPr lang="en-US" sz="3000" b="1" dirty="0" err="1" smtClean="0"/>
              <a:t>oxaloplatin</a:t>
            </a:r>
            <a:r>
              <a:rPr lang="en-US" sz="3000" b="1" dirty="0" smtClean="0"/>
              <a:t> </a:t>
            </a:r>
            <a:r>
              <a:rPr lang="en-US" sz="2400" dirty="0" smtClean="0"/>
              <a:t>is clinically approved for the treatment of colorectal cancer, which is resistant to </a:t>
            </a:r>
            <a:r>
              <a:rPr lang="en-US" sz="2400" dirty="0" err="1" smtClean="0"/>
              <a:t>cisplatin</a:t>
            </a:r>
            <a:r>
              <a:rPr lang="en-US" sz="24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2200" dirty="0" smtClean="0"/>
              <a:t>                                                                                       </a:t>
            </a:r>
            <a:r>
              <a:rPr lang="en-US" sz="2200" dirty="0" err="1" smtClean="0"/>
              <a:t>oxaloplatin</a:t>
            </a:r>
            <a:r>
              <a:rPr lang="en-US" sz="2200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</a:t>
            </a:r>
            <a:endParaRPr lang="en-US" dirty="0"/>
          </a:p>
        </p:txBody>
      </p:sp>
      <p:pic>
        <p:nvPicPr>
          <p:cNvPr id="4" name="Picture 3" descr="carboplat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343400"/>
            <a:ext cx="2209800" cy="1981200"/>
          </a:xfrm>
          <a:prstGeom prst="rect">
            <a:avLst/>
          </a:prstGeom>
        </p:spPr>
      </p:pic>
      <p:pic>
        <p:nvPicPr>
          <p:cNvPr id="6" name="Picture 5" descr="220px-Oxaliplatin-2D-skelet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4495800"/>
            <a:ext cx="20955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 err="1" smtClean="0"/>
              <a:t>Picoplatin</a:t>
            </a:r>
            <a:r>
              <a:rPr lang="en-US" sz="2400" b="1" dirty="0" smtClean="0"/>
              <a:t> </a:t>
            </a:r>
            <a:r>
              <a:rPr lang="en-US" sz="2000" dirty="0" smtClean="0"/>
              <a:t>(cis-C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CL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Pt)</a:t>
            </a:r>
          </a:p>
          <a:p>
            <a:r>
              <a:rPr lang="en-US" sz="2000" b="1" dirty="0" smtClean="0"/>
              <a:t>Is also known as </a:t>
            </a:r>
            <a:r>
              <a:rPr lang="en-US" sz="2000" b="1" dirty="0" err="1" smtClean="0"/>
              <a:t>azane</a:t>
            </a:r>
            <a:r>
              <a:rPr lang="en-US" sz="2000" b="1" dirty="0" smtClean="0"/>
              <a:t>; </a:t>
            </a:r>
            <a:r>
              <a:rPr lang="en-US" sz="2000" dirty="0" smtClean="0"/>
              <a:t>2-methylpyridine platinum(2+) dichloride.</a:t>
            </a:r>
          </a:p>
          <a:p>
            <a:r>
              <a:rPr lang="en-US" sz="2000" dirty="0" smtClean="0"/>
              <a:t> is a new generation </a:t>
            </a:r>
            <a:r>
              <a:rPr lang="en-US" sz="2000" dirty="0" err="1" smtClean="0"/>
              <a:t>sterically</a:t>
            </a:r>
            <a:r>
              <a:rPr lang="en-US" sz="2000" dirty="0" smtClean="0"/>
              <a:t> hindered platinum </a:t>
            </a:r>
            <a:r>
              <a:rPr lang="en-US" sz="2000" dirty="0" err="1" smtClean="0"/>
              <a:t>cytotoxic</a:t>
            </a:r>
            <a:r>
              <a:rPr lang="en-US" sz="2000" dirty="0" smtClean="0"/>
              <a:t> compound that provides a differentiated spectrum of activity against a wide range of human tumor cell lines and an improved safety profile. </a:t>
            </a:r>
          </a:p>
          <a:p>
            <a:r>
              <a:rPr lang="en-US" sz="2000" dirty="0" smtClean="0"/>
              <a:t>It is designed to overcome acquired resistance to </a:t>
            </a:r>
            <a:r>
              <a:rPr lang="en-US" sz="2000" dirty="0" err="1" smtClean="0"/>
              <a:t>cisplatin</a:t>
            </a:r>
            <a:r>
              <a:rPr lang="en-US" sz="2000" dirty="0" smtClean="0"/>
              <a:t> in vitro and in human tumor </a:t>
            </a:r>
            <a:r>
              <a:rPr lang="en-US" sz="2000" dirty="0" err="1" smtClean="0"/>
              <a:t>xenografts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                 </a:t>
            </a:r>
            <a:r>
              <a:rPr lang="en-US" sz="1400" dirty="0" err="1" smtClean="0"/>
              <a:t>Str</a:t>
            </a:r>
            <a:r>
              <a:rPr lang="en-US" sz="1400" dirty="0" smtClean="0"/>
              <a:t> of </a:t>
            </a:r>
            <a:r>
              <a:rPr lang="en-US" sz="1400" dirty="0" err="1" smtClean="0"/>
              <a:t>picoplatin</a:t>
            </a:r>
            <a:endParaRPr lang="en-US" sz="1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50px-Picoplat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962400"/>
            <a:ext cx="24384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Some copper compounds such as [Cu (</a:t>
            </a:r>
            <a:r>
              <a:rPr lang="en-US" sz="2000" dirty="0" err="1" smtClean="0"/>
              <a:t>thp</a:t>
            </a:r>
            <a:r>
              <a:rPr lang="en-US" sz="2000" dirty="0" smtClean="0"/>
              <a:t>)4][PF6] exhibits even 40-fold higher </a:t>
            </a:r>
            <a:r>
              <a:rPr lang="en-US" sz="2000" dirty="0" err="1" smtClean="0"/>
              <a:t>cytotoxicity</a:t>
            </a:r>
            <a:r>
              <a:rPr lang="en-US" sz="2000" dirty="0" smtClean="0"/>
              <a:t> than </a:t>
            </a:r>
            <a:r>
              <a:rPr lang="en-US" sz="2000" dirty="0" err="1" smtClean="0"/>
              <a:t>cisplatin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selectivity is higher than the one observed at </a:t>
            </a:r>
            <a:r>
              <a:rPr lang="en-US" sz="2000" dirty="0" err="1" smtClean="0"/>
              <a:t>cisplatin</a:t>
            </a:r>
            <a:r>
              <a:rPr lang="en-US" sz="2000" dirty="0" smtClean="0"/>
              <a:t> or </a:t>
            </a:r>
            <a:r>
              <a:rPr lang="en-US" sz="2000" dirty="0" err="1" smtClean="0"/>
              <a:t>oxaliplatin</a:t>
            </a:r>
            <a:r>
              <a:rPr lang="en-US" sz="2000" dirty="0" smtClean="0"/>
              <a:t> – the drug applied in colorectal cancer treatment. </a:t>
            </a:r>
          </a:p>
          <a:p>
            <a:r>
              <a:rPr lang="en-US" sz="2000" dirty="0" smtClean="0"/>
              <a:t>Anticancer activity is exhibited by copper (I) complexes possessing pyridine-type </a:t>
            </a:r>
            <a:r>
              <a:rPr lang="en-US" sz="2000" dirty="0" err="1" smtClean="0"/>
              <a:t>ligands</a:t>
            </a:r>
            <a:r>
              <a:rPr lang="en-US" sz="2000" dirty="0" smtClean="0"/>
              <a:t> (pyridine, </a:t>
            </a:r>
            <a:r>
              <a:rPr lang="en-US" sz="2000" dirty="0" err="1" smtClean="0"/>
              <a:t>bipyridine</a:t>
            </a:r>
            <a:r>
              <a:rPr lang="en-US" sz="2000" dirty="0" smtClean="0"/>
              <a:t>, </a:t>
            </a:r>
            <a:r>
              <a:rPr lang="en-US" sz="2000" dirty="0" err="1" smtClean="0"/>
              <a:t>phenanthroline</a:t>
            </a:r>
            <a:r>
              <a:rPr lang="en-US" sz="2000" dirty="0" smtClean="0"/>
              <a:t> etc.) or such where copper(I) ion is coordinated to </a:t>
            </a:r>
            <a:r>
              <a:rPr lang="en-US" sz="2000" dirty="0" err="1" smtClean="0"/>
              <a:t>phosphine</a:t>
            </a:r>
            <a:r>
              <a:rPr lang="en-US" sz="2000" dirty="0" smtClean="0"/>
              <a:t> </a:t>
            </a:r>
            <a:r>
              <a:rPr lang="en-US" sz="2000" dirty="0" err="1" smtClean="0"/>
              <a:t>ligands</a:t>
            </a:r>
            <a:r>
              <a:rPr lang="en-US" sz="2000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Anticancer copper complex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314</TotalTime>
  <Words>1022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Saima irm mirza  Assistant lecturer Govt. Pg College, Rajouri</vt:lpstr>
      <vt:lpstr>Transition Metal complexes and their applications </vt:lpstr>
      <vt:lpstr>The contents inside</vt:lpstr>
      <vt:lpstr>Introduction</vt:lpstr>
      <vt:lpstr>Metal as anticancer</vt:lpstr>
      <vt:lpstr>Synthesis of cisplatin</vt:lpstr>
      <vt:lpstr>                        </vt:lpstr>
      <vt:lpstr>PowerPoint Presentation</vt:lpstr>
      <vt:lpstr>Anticancer copper complex</vt:lpstr>
      <vt:lpstr>PowerPoint Presentation</vt:lpstr>
      <vt:lpstr>Transition Metal as anti-diabetic agent</vt:lpstr>
      <vt:lpstr>Transition metal complexes as Anti infective Agents</vt:lpstr>
      <vt:lpstr>Conclusion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complexes and their therapeutic application</dc:title>
  <dc:creator>hp-pc</dc:creator>
  <cp:lastModifiedBy>hp</cp:lastModifiedBy>
  <cp:revision>63</cp:revision>
  <dcterms:created xsi:type="dcterms:W3CDTF">2017-03-09T14:06:04Z</dcterms:created>
  <dcterms:modified xsi:type="dcterms:W3CDTF">2019-05-14T06:23:17Z</dcterms:modified>
</cp:coreProperties>
</file>